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5" r:id="rId9"/>
    <p:sldId id="266"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10"/>
    <p:restoredTop sz="94677"/>
  </p:normalViewPr>
  <p:slideViewPr>
    <p:cSldViewPr snapToGrid="0">
      <p:cViewPr varScale="1">
        <p:scale>
          <a:sx n="101" d="100"/>
          <a:sy n="101" d="100"/>
        </p:scale>
        <p:origin x="192" y="728"/>
      </p:cViewPr>
      <p:guideLst>
        <p:guide orient="horz" pos="162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e7855db3d2_0_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dirty="0"/>
          </a:p>
        </p:txBody>
      </p:sp>
      <p:sp>
        <p:nvSpPr>
          <p:cNvPr id="52" name="Google Shape;52;ge7855db3d2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e7855db3d2_0_1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e7855db3d2_0_1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e7855db3d2_0_2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e7855db3d2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e7855db3d2_0_2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e7855db3d2_0_2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e7855db3d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e7855db3d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Levi (age 5) will be taking “his foam sword and daddy so he could bring his gun to kill gophers.”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e7855db3d2_0_2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e7855db3d2_0_2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Slide needs WORK next week… Number desks, figure out how many students per period for groups….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e7855db3d2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e7855db3d2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e7855db3d2_0_2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e7855db3d2_0_2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Prizes: Silly crappy things I find around my house. </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e7855db3d2_0_2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e7855db3d2_0_2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Finish credits</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image" Target="../media/image2.jpg"/><Relationship Id="rId4" Type="http://schemas.openxmlformats.org/officeDocument/2006/relationships/hyperlink" Target="http://www.youtube.com/watch?v=TOBUG6kNtgw"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youtube.com/watch?v=DbwlGv9SWfY"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ziQ9GURNrUg"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FHhZPp08s74"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nhO7ebCbcsI"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5o1bH9i8r_w"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f3agtN6-WG0"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9.jpg"/></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6Ejga4kJUts"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l="10455" r="9850"/>
          <a:stretch/>
        </p:blipFill>
        <p:spPr>
          <a:xfrm>
            <a:off x="0" y="1"/>
            <a:ext cx="9144000" cy="5143498"/>
          </a:xfrm>
          <a:prstGeom prst="rect">
            <a:avLst/>
          </a:prstGeom>
          <a:noFill/>
          <a:ln>
            <a:noFill/>
          </a:ln>
        </p:spPr>
      </p:pic>
      <p:sp>
        <p:nvSpPr>
          <p:cNvPr id="56" name="Google Shape;56;p13"/>
          <p:cNvSpPr txBox="1"/>
          <p:nvPr/>
        </p:nvSpPr>
        <p:spPr>
          <a:xfrm>
            <a:off x="1652250" y="430963"/>
            <a:ext cx="5839500" cy="1015632"/>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800" b="1" dirty="0">
                <a:solidFill>
                  <a:schemeClr val="dk1"/>
                </a:solidFill>
                <a:latin typeface="Times New Roman"/>
                <a:ea typeface="Times New Roman"/>
                <a:cs typeface="Times New Roman"/>
                <a:sym typeface="Times New Roman"/>
              </a:rPr>
              <a:t>AP Language &amp; Composition</a:t>
            </a:r>
          </a:p>
          <a:p>
            <a:pPr marL="0" lvl="0" indent="0" algn="ctr" rtl="0">
              <a:spcBef>
                <a:spcPts val="0"/>
              </a:spcBef>
              <a:spcAft>
                <a:spcPts val="0"/>
              </a:spcAft>
              <a:buNone/>
            </a:pPr>
            <a:r>
              <a:rPr lang="en" sz="1800" b="1" dirty="0">
                <a:solidFill>
                  <a:schemeClr val="dk1"/>
                </a:solidFill>
                <a:latin typeface="Times New Roman"/>
                <a:ea typeface="Times New Roman"/>
                <a:cs typeface="Times New Roman"/>
                <a:sym typeface="Times New Roman"/>
              </a:rPr>
              <a:t>Developed by Molly Fleming Schauer, HMBHS</a:t>
            </a:r>
          </a:p>
          <a:p>
            <a:pPr lvl="0" algn="ctr"/>
            <a:r>
              <a:rPr lang="en" sz="1800" b="1" dirty="0">
                <a:solidFill>
                  <a:schemeClr val="dk1"/>
                </a:solidFill>
                <a:latin typeface="Times New Roman"/>
                <a:ea typeface="Times New Roman"/>
                <a:cs typeface="Times New Roman"/>
                <a:sym typeface="Times New Roman"/>
              </a:rPr>
              <a:t>Opening Day Activity</a:t>
            </a:r>
            <a:endParaRPr sz="1800" b="1" dirty="0">
              <a:solidFill>
                <a:schemeClr val="dk1"/>
              </a:solidFill>
              <a:latin typeface="Times New Roman"/>
              <a:ea typeface="Times New Roman"/>
              <a:cs typeface="Times New Roman"/>
              <a:sym typeface="Times New Roman"/>
            </a:endParaRPr>
          </a:p>
        </p:txBody>
      </p:sp>
      <p:sp>
        <p:nvSpPr>
          <p:cNvPr id="57" name="Google Shape;57;p13"/>
          <p:cNvSpPr txBox="1"/>
          <p:nvPr/>
        </p:nvSpPr>
        <p:spPr>
          <a:xfrm>
            <a:off x="245225" y="3929610"/>
            <a:ext cx="2887800" cy="677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dirty="0">
                <a:solidFill>
                  <a:schemeClr val="dk1"/>
                </a:solidFill>
                <a:latin typeface="Times New Roman"/>
                <a:ea typeface="Times New Roman"/>
                <a:cs typeface="Times New Roman"/>
                <a:sym typeface="Times New Roman"/>
              </a:rPr>
              <a:t>Take a seat anywhere you like and await instructions. </a:t>
            </a:r>
            <a:endParaRPr sz="1600" b="1" dirty="0">
              <a:solidFill>
                <a:schemeClr val="dk1"/>
              </a:solidFill>
              <a:latin typeface="Times New Roman"/>
              <a:ea typeface="Times New Roman"/>
              <a:cs typeface="Times New Roman"/>
              <a:sym typeface="Times New Roman"/>
            </a:endParaRPr>
          </a:p>
        </p:txBody>
      </p:sp>
      <p:pic>
        <p:nvPicPr>
          <p:cNvPr id="58" name="Google Shape;58;p13" title="The Walking Dead Theme Song 1 Hour">
            <a:hlinkClick r:id="rId4"/>
          </p:cNvPr>
          <p:cNvPicPr preferRelativeResize="0"/>
          <p:nvPr/>
        </p:nvPicPr>
        <p:blipFill>
          <a:blip r:embed="rId5">
            <a:alphaModFix/>
          </a:blip>
          <a:stretch>
            <a:fillRect/>
          </a:stretch>
        </p:blipFill>
        <p:spPr>
          <a:xfrm>
            <a:off x="8105325" y="4364500"/>
            <a:ext cx="1038676" cy="779000"/>
          </a:xfrm>
          <a:prstGeom prst="rect">
            <a:avLst/>
          </a:prstGeom>
          <a:noFill/>
          <a:ln>
            <a:noFill/>
          </a:ln>
        </p:spPr>
      </p:pic>
      <p:sp>
        <p:nvSpPr>
          <p:cNvPr id="60" name="Google Shape;60;p13"/>
          <p:cNvSpPr txBox="1"/>
          <p:nvPr/>
        </p:nvSpPr>
        <p:spPr>
          <a:xfrm>
            <a:off x="2661575" y="4743300"/>
            <a:ext cx="5443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solidFill>
                  <a:schemeClr val="dk1"/>
                </a:solidFill>
                <a:latin typeface="Times New Roman"/>
                <a:ea typeface="Times New Roman"/>
                <a:cs typeface="Times New Roman"/>
                <a:sym typeface="Times New Roman"/>
              </a:rPr>
              <a:t>*Activity created by and courtesy of Rob Bowman, Indio HS</a:t>
            </a:r>
            <a:endParaRPr>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10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latin typeface="Times New Roman"/>
                <a:ea typeface="Times New Roman"/>
                <a:cs typeface="Times New Roman"/>
                <a:sym typeface="Times New Roman"/>
              </a:rPr>
              <a:t>Forget the syllabus (for now) … Today, we will focus on:</a:t>
            </a:r>
            <a:endParaRPr dirty="0">
              <a:latin typeface="Times New Roman"/>
              <a:ea typeface="Times New Roman"/>
              <a:cs typeface="Times New Roman"/>
              <a:sym typeface="Times New Roman"/>
            </a:endParaRPr>
          </a:p>
        </p:txBody>
      </p:sp>
      <p:sp>
        <p:nvSpPr>
          <p:cNvPr id="66" name="Google Shape;66;p14"/>
          <p:cNvSpPr txBox="1">
            <a:spLocks noGrp="1"/>
          </p:cNvSpPr>
          <p:nvPr>
            <p:ph type="body" idx="1"/>
          </p:nvPr>
        </p:nvSpPr>
        <p:spPr>
          <a:xfrm>
            <a:off x="311700" y="1152475"/>
            <a:ext cx="4260300" cy="3416400"/>
          </a:xfrm>
          <a:prstGeom prst="rect">
            <a:avLst/>
          </a:prstGeom>
        </p:spPr>
        <p:txBody>
          <a:bodyPr spcFirstLastPara="1" wrap="square" lIns="91425" tIns="91425" rIns="91425" bIns="91425" anchor="t" anchorCtr="0">
            <a:normAutofit/>
          </a:bodyPr>
          <a:lstStyle/>
          <a:p>
            <a:pPr marL="457200" lvl="0" indent="-381000" algn="l" rtl="0">
              <a:spcBef>
                <a:spcPts val="0"/>
              </a:spcBef>
              <a:spcAft>
                <a:spcPts val="0"/>
              </a:spcAft>
              <a:buClr>
                <a:srgbClr val="FF0000"/>
              </a:buClr>
              <a:buSzPts val="2400"/>
              <a:buFont typeface="Times New Roman"/>
              <a:buChar char="❖"/>
            </a:pPr>
            <a:r>
              <a:rPr lang="en" sz="2400" b="1" dirty="0">
                <a:solidFill>
                  <a:srgbClr val="FF0000"/>
                </a:solidFill>
                <a:latin typeface="Times New Roman"/>
                <a:ea typeface="Times New Roman"/>
                <a:cs typeface="Times New Roman"/>
                <a:sym typeface="Times New Roman"/>
              </a:rPr>
              <a:t>Critical Thinking</a:t>
            </a:r>
            <a:endParaRPr lang="en-US" sz="2400" b="1" dirty="0">
              <a:solidFill>
                <a:srgbClr val="FF0000"/>
              </a:solidFill>
              <a:latin typeface="Times New Roman"/>
              <a:ea typeface="Times New Roman"/>
              <a:cs typeface="Times New Roman"/>
              <a:sym typeface="Times New Roman"/>
            </a:endParaRPr>
          </a:p>
          <a:p>
            <a:pPr marL="457200" lvl="0" indent="-381000" algn="l" rtl="0">
              <a:spcBef>
                <a:spcPts val="0"/>
              </a:spcBef>
              <a:spcAft>
                <a:spcPts val="0"/>
              </a:spcAft>
              <a:buClr>
                <a:srgbClr val="FF0000"/>
              </a:buClr>
              <a:buSzPts val="2400"/>
              <a:buFont typeface="Times New Roman"/>
              <a:buChar char="❖"/>
            </a:pPr>
            <a:r>
              <a:rPr lang="en-US" sz="2400" b="1" dirty="0">
                <a:solidFill>
                  <a:srgbClr val="FF0000"/>
                </a:solidFill>
                <a:latin typeface="Times New Roman"/>
                <a:ea typeface="Times New Roman"/>
                <a:cs typeface="Times New Roman"/>
                <a:sym typeface="Times New Roman"/>
              </a:rPr>
              <a:t>Problem Solving</a:t>
            </a:r>
          </a:p>
          <a:p>
            <a:pPr marL="457200" lvl="0" indent="-381000" algn="l" rtl="0">
              <a:spcBef>
                <a:spcPts val="0"/>
              </a:spcBef>
              <a:spcAft>
                <a:spcPts val="0"/>
              </a:spcAft>
              <a:buClr>
                <a:srgbClr val="FF0000"/>
              </a:buClr>
              <a:buSzPts val="2400"/>
              <a:buFont typeface="Times New Roman"/>
              <a:buChar char="❖"/>
            </a:pPr>
            <a:r>
              <a:rPr lang="en" sz="2400" b="1" dirty="0">
                <a:solidFill>
                  <a:srgbClr val="FF0000"/>
                </a:solidFill>
                <a:latin typeface="Times New Roman"/>
                <a:ea typeface="Times New Roman"/>
                <a:cs typeface="Times New Roman"/>
                <a:sym typeface="Times New Roman"/>
              </a:rPr>
              <a:t>Thinking Outside the Box</a:t>
            </a:r>
            <a:endParaRPr sz="2400" b="1" dirty="0">
              <a:solidFill>
                <a:srgbClr val="FF0000"/>
              </a:solidFill>
              <a:latin typeface="Times New Roman"/>
              <a:ea typeface="Times New Roman"/>
              <a:cs typeface="Times New Roman"/>
              <a:sym typeface="Times New Roman"/>
            </a:endParaRPr>
          </a:p>
          <a:p>
            <a:pPr marL="457200" lvl="0" indent="-381000" algn="l" rtl="0">
              <a:spcBef>
                <a:spcPts val="0"/>
              </a:spcBef>
              <a:spcAft>
                <a:spcPts val="0"/>
              </a:spcAft>
              <a:buClr>
                <a:srgbClr val="FF0000"/>
              </a:buClr>
              <a:buSzPts val="2400"/>
              <a:buFont typeface="Times New Roman"/>
              <a:buChar char="❖"/>
            </a:pPr>
            <a:r>
              <a:rPr lang="en" sz="2400" b="1" dirty="0">
                <a:solidFill>
                  <a:srgbClr val="FF0000"/>
                </a:solidFill>
                <a:latin typeface="Times New Roman"/>
                <a:ea typeface="Times New Roman"/>
                <a:cs typeface="Times New Roman"/>
                <a:sym typeface="Times New Roman"/>
              </a:rPr>
              <a:t>Anticipating Problems</a:t>
            </a:r>
            <a:endParaRPr sz="2400" b="1" dirty="0">
              <a:solidFill>
                <a:srgbClr val="FF0000"/>
              </a:solidFill>
              <a:latin typeface="Times New Roman"/>
              <a:ea typeface="Times New Roman"/>
              <a:cs typeface="Times New Roman"/>
              <a:sym typeface="Times New Roman"/>
            </a:endParaRPr>
          </a:p>
        </p:txBody>
      </p:sp>
      <p:pic>
        <p:nvPicPr>
          <p:cNvPr id="67" name="Google Shape;67;p14" descr="Critical thinking is thinking about your thinking while you're thinking in  order to make your thinking better - Critical Thinking | Make a Meme"/>
          <p:cNvPicPr preferRelativeResize="0"/>
          <p:nvPr/>
        </p:nvPicPr>
        <p:blipFill rotWithShape="1">
          <a:blip r:embed="rId3">
            <a:alphaModFix/>
          </a:blip>
          <a:srcRect/>
          <a:stretch/>
        </p:blipFill>
        <p:spPr>
          <a:xfrm>
            <a:off x="4817957" y="1152475"/>
            <a:ext cx="3740150" cy="374014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311700" y="288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latin typeface="Times New Roman"/>
                <a:ea typeface="Times New Roman"/>
                <a:cs typeface="Times New Roman"/>
                <a:sym typeface="Times New Roman"/>
              </a:rPr>
              <a:t>Directions:</a:t>
            </a:r>
            <a:endParaRPr dirty="0">
              <a:latin typeface="Times New Roman"/>
              <a:ea typeface="Times New Roman"/>
              <a:cs typeface="Times New Roman"/>
              <a:sym typeface="Times New Roman"/>
            </a:endParaRPr>
          </a:p>
        </p:txBody>
      </p:sp>
      <p:sp>
        <p:nvSpPr>
          <p:cNvPr id="73" name="Google Shape;73;p15"/>
          <p:cNvSpPr txBox="1">
            <a:spLocks noGrp="1"/>
          </p:cNvSpPr>
          <p:nvPr>
            <p:ph type="body" idx="1"/>
          </p:nvPr>
        </p:nvSpPr>
        <p:spPr>
          <a:xfrm>
            <a:off x="311700" y="950259"/>
            <a:ext cx="8520600" cy="34164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en" sz="2400" b="1" i="1" dirty="0">
                <a:solidFill>
                  <a:schemeClr val="dk1"/>
                </a:solidFill>
                <a:latin typeface="Times New Roman"/>
                <a:ea typeface="Times New Roman"/>
                <a:cs typeface="Times New Roman"/>
                <a:sym typeface="Times New Roman"/>
              </a:rPr>
              <a:t>Step 1: Take out a pen/pencil and a piece of paper. Title your paper “I Will Survive” </a:t>
            </a:r>
            <a:endParaRPr sz="2400" b="1" i="1" dirty="0">
              <a:solidFill>
                <a:schemeClr val="dk1"/>
              </a:solidFill>
              <a:latin typeface="Times New Roman"/>
              <a:ea typeface="Times New Roman"/>
              <a:cs typeface="Times New Roman"/>
              <a:sym typeface="Times New Roman"/>
            </a:endParaRPr>
          </a:p>
          <a:p>
            <a:pPr marL="457200" lvl="0" indent="-330200" algn="l" rtl="0">
              <a:spcBef>
                <a:spcPts val="1200"/>
              </a:spcBef>
              <a:spcAft>
                <a:spcPts val="0"/>
              </a:spcAft>
              <a:buClr>
                <a:schemeClr val="dk1"/>
              </a:buClr>
              <a:buSzPts val="1600"/>
              <a:buFont typeface="Times New Roman"/>
              <a:buChar char="❖"/>
            </a:pPr>
            <a:r>
              <a:rPr lang="en" sz="2100" b="1" dirty="0">
                <a:solidFill>
                  <a:schemeClr val="dk1"/>
                </a:solidFill>
                <a:latin typeface="Times New Roman"/>
                <a:ea typeface="Times New Roman"/>
                <a:cs typeface="Times New Roman"/>
                <a:sym typeface="Times New Roman"/>
              </a:rPr>
              <a:t>DON’T FORGET to also write a full MLA format heading on the left side of your paper…  (Always remember Y.M.C.A.:</a:t>
            </a:r>
            <a:br>
              <a:rPr lang="en" sz="2100" b="1" dirty="0">
                <a:solidFill>
                  <a:schemeClr val="dk1"/>
                </a:solidFill>
                <a:latin typeface="Times New Roman"/>
                <a:ea typeface="Times New Roman"/>
                <a:cs typeface="Times New Roman"/>
                <a:sym typeface="Times New Roman"/>
              </a:rPr>
            </a:br>
            <a:r>
              <a:rPr lang="en" sz="2100" b="1" u="sng" dirty="0">
                <a:solidFill>
                  <a:schemeClr val="dk1"/>
                </a:solidFill>
                <a:latin typeface="Times New Roman"/>
                <a:ea typeface="Times New Roman"/>
                <a:cs typeface="Times New Roman"/>
                <a:sym typeface="Times New Roman"/>
              </a:rPr>
              <a:t>Y</a:t>
            </a:r>
            <a:r>
              <a:rPr lang="en" sz="2100" b="1" dirty="0">
                <a:solidFill>
                  <a:schemeClr val="dk1"/>
                </a:solidFill>
                <a:latin typeface="Times New Roman"/>
                <a:ea typeface="Times New Roman"/>
                <a:cs typeface="Times New Roman"/>
                <a:sym typeface="Times New Roman"/>
              </a:rPr>
              <a:t>our FULL Name,</a:t>
            </a:r>
            <a:br>
              <a:rPr lang="en" sz="2100" b="1" dirty="0">
                <a:solidFill>
                  <a:schemeClr val="dk1"/>
                </a:solidFill>
                <a:latin typeface="Times New Roman"/>
                <a:ea typeface="Times New Roman"/>
                <a:cs typeface="Times New Roman"/>
                <a:sym typeface="Times New Roman"/>
              </a:rPr>
            </a:br>
            <a:r>
              <a:rPr lang="en" sz="2100" b="1" u="sng" dirty="0">
                <a:solidFill>
                  <a:schemeClr val="dk1"/>
                </a:solidFill>
                <a:latin typeface="Times New Roman"/>
                <a:ea typeface="Times New Roman"/>
                <a:cs typeface="Times New Roman"/>
                <a:sym typeface="Times New Roman"/>
              </a:rPr>
              <a:t>M</a:t>
            </a:r>
            <a:r>
              <a:rPr lang="en" sz="2100" b="1" dirty="0">
                <a:solidFill>
                  <a:schemeClr val="dk1"/>
                </a:solidFill>
                <a:latin typeface="Times New Roman"/>
                <a:ea typeface="Times New Roman"/>
                <a:cs typeface="Times New Roman"/>
                <a:sym typeface="Times New Roman"/>
              </a:rPr>
              <a:t>y name: Mrs. Schauer,</a:t>
            </a:r>
            <a:br>
              <a:rPr lang="en" sz="2100" b="1" dirty="0">
                <a:solidFill>
                  <a:schemeClr val="dk1"/>
                </a:solidFill>
                <a:latin typeface="Times New Roman"/>
                <a:ea typeface="Times New Roman"/>
                <a:cs typeface="Times New Roman"/>
                <a:sym typeface="Times New Roman"/>
              </a:rPr>
            </a:br>
            <a:r>
              <a:rPr lang="en" sz="2100" b="1" u="sng" dirty="0">
                <a:solidFill>
                  <a:schemeClr val="dk1"/>
                </a:solidFill>
                <a:latin typeface="Times New Roman"/>
                <a:ea typeface="Times New Roman"/>
                <a:cs typeface="Times New Roman"/>
                <a:sym typeface="Times New Roman"/>
              </a:rPr>
              <a:t>C</a:t>
            </a:r>
            <a:r>
              <a:rPr lang="en" sz="2100" b="1" dirty="0">
                <a:solidFill>
                  <a:schemeClr val="dk1"/>
                </a:solidFill>
                <a:latin typeface="Times New Roman"/>
                <a:ea typeface="Times New Roman"/>
                <a:cs typeface="Times New Roman"/>
                <a:sym typeface="Times New Roman"/>
              </a:rPr>
              <a:t>lass Name: AP Lang &amp; Comp.,</a:t>
            </a:r>
            <a:br>
              <a:rPr lang="en" sz="2100" b="1" dirty="0">
                <a:solidFill>
                  <a:schemeClr val="dk1"/>
                </a:solidFill>
                <a:latin typeface="Times New Roman"/>
                <a:ea typeface="Times New Roman"/>
                <a:cs typeface="Times New Roman"/>
                <a:sym typeface="Times New Roman"/>
              </a:rPr>
            </a:br>
            <a:r>
              <a:rPr lang="en" sz="2100" b="1" u="sng" dirty="0">
                <a:solidFill>
                  <a:schemeClr val="dk1"/>
                </a:solidFill>
                <a:latin typeface="Times New Roman"/>
                <a:ea typeface="Times New Roman"/>
                <a:cs typeface="Times New Roman"/>
                <a:sym typeface="Times New Roman"/>
              </a:rPr>
              <a:t>A</a:t>
            </a:r>
            <a:r>
              <a:rPr lang="en" sz="2100" b="1" dirty="0">
                <a:solidFill>
                  <a:schemeClr val="dk1"/>
                </a:solidFill>
                <a:latin typeface="Times New Roman"/>
                <a:ea typeface="Times New Roman"/>
                <a:cs typeface="Times New Roman"/>
                <a:sym typeface="Times New Roman"/>
              </a:rPr>
              <a:t>ssignment due date: 13 August 2021)</a:t>
            </a:r>
            <a:endParaRPr sz="2100" b="1" i="1" dirty="0">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r>
              <a:rPr lang="en" sz="1816" b="1" i="1" dirty="0">
                <a:solidFill>
                  <a:srgbClr val="FF0000"/>
                </a:solidFill>
                <a:latin typeface="Times New Roman"/>
                <a:ea typeface="Times New Roman"/>
                <a:cs typeface="Times New Roman"/>
                <a:sym typeface="Times New Roman"/>
              </a:rPr>
              <a:t>If, for some unholy reason, you did not bring paper or writing utensils with you to SCHOOL (I can’t fathom why you wouldn’t…) there is a bin with lined paper and pens for you to borrow at the front of the room...</a:t>
            </a:r>
            <a:endParaRPr sz="1816" b="1" i="1" dirty="0">
              <a:solidFill>
                <a:srgbClr val="FF0000"/>
              </a:solidFill>
              <a:latin typeface="Times New Roman"/>
              <a:ea typeface="Times New Roman"/>
              <a:cs typeface="Times New Roman"/>
              <a:sym typeface="Times New Roman"/>
            </a:endParaRPr>
          </a:p>
          <a:p>
            <a:pPr marL="0" lvl="0" indent="0" algn="l" rtl="0">
              <a:spcBef>
                <a:spcPts val="1200"/>
              </a:spcBef>
              <a:spcAft>
                <a:spcPts val="0"/>
              </a:spcAft>
              <a:buNone/>
            </a:pPr>
            <a:endParaRPr sz="1600" b="1" dirty="0">
              <a:solidFill>
                <a:schemeClr val="dk1"/>
              </a:solidFill>
              <a:latin typeface="Times New Roman"/>
              <a:ea typeface="Times New Roman"/>
              <a:cs typeface="Times New Roman"/>
              <a:sym typeface="Times New Roman"/>
            </a:endParaRPr>
          </a:p>
          <a:p>
            <a:pPr marL="0" lvl="0" indent="0" algn="l" rtl="0">
              <a:spcBef>
                <a:spcPts val="1200"/>
              </a:spcBef>
              <a:spcAft>
                <a:spcPts val="1200"/>
              </a:spcAft>
              <a:buNone/>
            </a:pPr>
            <a:endParaRPr dirty="0">
              <a:solidFill>
                <a:srgbClr val="FF0000"/>
              </a:solidFill>
            </a:endParaRPr>
          </a:p>
        </p:txBody>
      </p:sp>
      <p:sp>
        <p:nvSpPr>
          <p:cNvPr id="74" name="Google Shape;74;p15"/>
          <p:cNvSpPr txBox="1"/>
          <p:nvPr/>
        </p:nvSpPr>
        <p:spPr>
          <a:xfrm>
            <a:off x="2251175" y="4285312"/>
            <a:ext cx="6892825"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b="1" i="1" dirty="0">
                <a:solidFill>
                  <a:schemeClr val="dk1"/>
                </a:solidFill>
                <a:latin typeface="Times New Roman"/>
                <a:ea typeface="Times New Roman"/>
                <a:cs typeface="Times New Roman"/>
                <a:sym typeface="Times New Roman"/>
              </a:rPr>
              <a:t>Await further instructions once everyone is ready to move on…</a:t>
            </a:r>
            <a:endParaRPr sz="2000" b="1" i="1" dirty="0">
              <a:solidFill>
                <a:schemeClr val="dk1"/>
              </a:solidFill>
              <a:latin typeface="Times New Roman"/>
              <a:ea typeface="Times New Roman"/>
              <a:cs typeface="Times New Roman"/>
              <a:sym typeface="Times New Roman"/>
            </a:endParaRPr>
          </a:p>
        </p:txBody>
      </p:sp>
      <p:pic>
        <p:nvPicPr>
          <p:cNvPr id="75" name="Google Shape;75;p15" descr="Theme Song" title="28 Days Later Theme">
            <a:hlinkClick r:id="rId3"/>
          </p:cNvPr>
          <p:cNvPicPr preferRelativeResize="0"/>
          <p:nvPr/>
        </p:nvPicPr>
        <p:blipFill>
          <a:blip r:embed="rId4">
            <a:alphaModFix/>
          </a:blip>
          <a:stretch>
            <a:fillRect/>
          </a:stretch>
        </p:blipFill>
        <p:spPr>
          <a:xfrm>
            <a:off x="7958025" y="212700"/>
            <a:ext cx="763600" cy="5727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fade">
                                      <p:cBhvr>
                                        <p:cTn id="7" dur="10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p:nvPr/>
        </p:nvSpPr>
        <p:spPr>
          <a:xfrm>
            <a:off x="77025" y="64850"/>
            <a:ext cx="7851600" cy="692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900" b="1" dirty="0">
                <a:solidFill>
                  <a:schemeClr val="dk1"/>
                </a:solidFill>
                <a:latin typeface="Times New Roman"/>
                <a:ea typeface="Times New Roman"/>
                <a:cs typeface="Times New Roman"/>
                <a:sym typeface="Times New Roman"/>
              </a:rPr>
              <a:t>The Zombie Apocalypse</a:t>
            </a:r>
            <a:r>
              <a:rPr lang="en" sz="1500" b="1" dirty="0">
                <a:solidFill>
                  <a:schemeClr val="dk1"/>
                </a:solidFill>
                <a:latin typeface="Times New Roman"/>
                <a:ea typeface="Times New Roman"/>
                <a:cs typeface="Times New Roman"/>
                <a:sym typeface="Times New Roman"/>
              </a:rPr>
              <a:t> has started</a:t>
            </a:r>
            <a:r>
              <a:rPr lang="en" b="1" dirty="0">
                <a:solidFill>
                  <a:schemeClr val="dk1"/>
                </a:solidFill>
                <a:latin typeface="Times New Roman"/>
                <a:ea typeface="Times New Roman"/>
                <a:cs typeface="Times New Roman"/>
                <a:sym typeface="Times New Roman"/>
              </a:rPr>
              <a:t>: You have exactly 10 minutes to work on this …</a:t>
            </a:r>
          </a:p>
          <a:p>
            <a:pPr marL="0" lvl="0" indent="0" algn="l" rtl="0">
              <a:spcBef>
                <a:spcPts val="0"/>
              </a:spcBef>
              <a:spcAft>
                <a:spcPts val="0"/>
              </a:spcAft>
              <a:buNone/>
            </a:pPr>
            <a:r>
              <a:rPr lang="en" b="1" dirty="0">
                <a:solidFill>
                  <a:schemeClr val="dk1"/>
                </a:solidFill>
                <a:latin typeface="Times New Roman"/>
                <a:ea typeface="Times New Roman"/>
                <a:cs typeface="Times New Roman"/>
                <a:sym typeface="Times New Roman"/>
              </a:rPr>
              <a:t>When the music stops, YOU STOP, finished or not.</a:t>
            </a:r>
            <a:endParaRPr b="1" dirty="0">
              <a:solidFill>
                <a:schemeClr val="dk1"/>
              </a:solidFill>
              <a:latin typeface="Times New Roman"/>
              <a:ea typeface="Times New Roman"/>
              <a:cs typeface="Times New Roman"/>
              <a:sym typeface="Times New Roman"/>
            </a:endParaRPr>
          </a:p>
        </p:txBody>
      </p:sp>
      <p:sp>
        <p:nvSpPr>
          <p:cNvPr id="81" name="Google Shape;81;p16"/>
          <p:cNvSpPr txBox="1"/>
          <p:nvPr/>
        </p:nvSpPr>
        <p:spPr>
          <a:xfrm>
            <a:off x="-25" y="691800"/>
            <a:ext cx="9144000" cy="4447341"/>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200" b="1" dirty="0">
                <a:solidFill>
                  <a:schemeClr val="dk1"/>
                </a:solidFill>
                <a:latin typeface="Times New Roman"/>
                <a:ea typeface="Times New Roman"/>
                <a:cs typeface="Times New Roman"/>
                <a:sym typeface="Times New Roman"/>
              </a:rPr>
              <a:t>You MUST get out of town ASAP!</a:t>
            </a:r>
            <a:endParaRPr sz="2200" b="1"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r>
              <a:rPr lang="en" sz="1700" b="1" dirty="0">
                <a:solidFill>
                  <a:schemeClr val="dk1"/>
                </a:solidFill>
                <a:latin typeface="Times New Roman"/>
                <a:ea typeface="Times New Roman"/>
                <a:cs typeface="Times New Roman"/>
                <a:sym typeface="Times New Roman"/>
              </a:rPr>
              <a:t>You need to:</a:t>
            </a:r>
            <a:endParaRPr sz="1700" b="1" dirty="0">
              <a:solidFill>
                <a:schemeClr val="dk1"/>
              </a:solidFill>
              <a:latin typeface="Times New Roman"/>
              <a:ea typeface="Times New Roman"/>
              <a:cs typeface="Times New Roman"/>
              <a:sym typeface="Times New Roman"/>
            </a:endParaRPr>
          </a:p>
          <a:p>
            <a:pPr marL="457200" lvl="0" indent="-336550" algn="l" rtl="0">
              <a:spcBef>
                <a:spcPts val="0"/>
              </a:spcBef>
              <a:spcAft>
                <a:spcPts val="0"/>
              </a:spcAft>
              <a:buClr>
                <a:schemeClr val="dk1"/>
              </a:buClr>
              <a:buSzPts val="1700"/>
              <a:buFont typeface="Times New Roman"/>
              <a:buChar char="❖"/>
            </a:pPr>
            <a:r>
              <a:rPr lang="en" sz="1700" b="1" dirty="0">
                <a:solidFill>
                  <a:schemeClr val="dk1"/>
                </a:solidFill>
                <a:latin typeface="Times New Roman"/>
                <a:ea typeface="Times New Roman"/>
                <a:cs typeface="Times New Roman"/>
                <a:sym typeface="Times New Roman"/>
              </a:rPr>
              <a:t>Take one person with you (someone you actually KNOW).</a:t>
            </a:r>
            <a:endParaRPr sz="1700" b="1" dirty="0">
              <a:solidFill>
                <a:schemeClr val="dk1"/>
              </a:solidFill>
              <a:latin typeface="Times New Roman"/>
              <a:ea typeface="Times New Roman"/>
              <a:cs typeface="Times New Roman"/>
              <a:sym typeface="Times New Roman"/>
            </a:endParaRPr>
          </a:p>
          <a:p>
            <a:pPr marL="457200" lvl="0" indent="-336550" algn="l" rtl="0">
              <a:spcBef>
                <a:spcPts val="0"/>
              </a:spcBef>
              <a:spcAft>
                <a:spcPts val="0"/>
              </a:spcAft>
              <a:buClr>
                <a:schemeClr val="dk1"/>
              </a:buClr>
              <a:buSzPts val="1700"/>
              <a:buFont typeface="Times New Roman"/>
              <a:buChar char="❖"/>
            </a:pPr>
            <a:r>
              <a:rPr lang="en" sz="1700" b="1" dirty="0">
                <a:solidFill>
                  <a:schemeClr val="dk1"/>
                </a:solidFill>
                <a:latin typeface="Times New Roman"/>
                <a:ea typeface="Times New Roman"/>
                <a:cs typeface="Times New Roman"/>
                <a:sym typeface="Times New Roman"/>
              </a:rPr>
              <a:t>Take two items from your home/where you live (items </a:t>
            </a:r>
            <a:r>
              <a:rPr lang="en" sz="1700" b="1" u="sng" dirty="0">
                <a:solidFill>
                  <a:schemeClr val="dk1"/>
                </a:solidFill>
                <a:latin typeface="Times New Roman"/>
                <a:ea typeface="Times New Roman"/>
                <a:cs typeface="Times New Roman"/>
                <a:sym typeface="Times New Roman"/>
              </a:rPr>
              <a:t>YOU</a:t>
            </a:r>
            <a:r>
              <a:rPr lang="en" sz="1700" b="1" dirty="0">
                <a:solidFill>
                  <a:schemeClr val="dk1"/>
                </a:solidFill>
                <a:latin typeface="Times New Roman"/>
                <a:ea typeface="Times New Roman"/>
                <a:cs typeface="Times New Roman"/>
                <a:sym typeface="Times New Roman"/>
              </a:rPr>
              <a:t> actually OWN).</a:t>
            </a:r>
            <a:endParaRPr sz="1700" b="1" dirty="0">
              <a:solidFill>
                <a:schemeClr val="dk1"/>
              </a:solidFill>
              <a:latin typeface="Times New Roman"/>
              <a:ea typeface="Times New Roman"/>
              <a:cs typeface="Times New Roman"/>
              <a:sym typeface="Times New Roman"/>
            </a:endParaRPr>
          </a:p>
          <a:p>
            <a:pPr marL="457200" lvl="0" indent="-336550" algn="l" rtl="0">
              <a:spcBef>
                <a:spcPts val="0"/>
              </a:spcBef>
              <a:spcAft>
                <a:spcPts val="0"/>
              </a:spcAft>
              <a:buClr>
                <a:schemeClr val="dk1"/>
              </a:buClr>
              <a:buSzPts val="1700"/>
              <a:buFont typeface="Times New Roman"/>
              <a:buChar char="❖"/>
            </a:pPr>
            <a:r>
              <a:rPr lang="en" sz="1700" b="1" dirty="0">
                <a:solidFill>
                  <a:schemeClr val="dk1"/>
                </a:solidFill>
                <a:latin typeface="Times New Roman"/>
                <a:ea typeface="Times New Roman"/>
                <a:cs typeface="Times New Roman"/>
                <a:sym typeface="Times New Roman"/>
              </a:rPr>
              <a:t>Decide WHERE you are going.</a:t>
            </a:r>
            <a:endParaRPr sz="1700" b="1"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1700" b="1"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r>
              <a:rPr lang="en" sz="1700" b="1" dirty="0">
                <a:solidFill>
                  <a:schemeClr val="dk1"/>
                </a:solidFill>
                <a:latin typeface="Times New Roman"/>
                <a:ea typeface="Times New Roman"/>
                <a:cs typeface="Times New Roman"/>
                <a:sym typeface="Times New Roman"/>
              </a:rPr>
              <a:t>Then...</a:t>
            </a:r>
            <a:endParaRPr sz="1700" b="1"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1700" b="1"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r>
              <a:rPr lang="en" sz="1700" b="1" dirty="0">
                <a:solidFill>
                  <a:schemeClr val="dk1"/>
                </a:solidFill>
                <a:latin typeface="Times New Roman"/>
                <a:ea typeface="Times New Roman"/>
                <a:cs typeface="Times New Roman"/>
                <a:sym typeface="Times New Roman"/>
              </a:rPr>
              <a:t>In one STUNNING paragraph, make an argument explaining: Where you plan to go, the person you’re bringing with you, and the two objects you’re taking along. Use strong reasoning to support each choice. Your goal is to persuade me HOW and WHY </a:t>
            </a:r>
            <a:r>
              <a:rPr lang="en" sz="1700" b="1" u="sng" dirty="0">
                <a:solidFill>
                  <a:schemeClr val="dk1"/>
                </a:solidFill>
                <a:latin typeface="Times New Roman"/>
                <a:ea typeface="Times New Roman"/>
                <a:cs typeface="Times New Roman"/>
                <a:sym typeface="Times New Roman"/>
              </a:rPr>
              <a:t>you will survive</a:t>
            </a:r>
            <a:r>
              <a:rPr lang="en" sz="1700" b="1" dirty="0">
                <a:solidFill>
                  <a:schemeClr val="dk1"/>
                </a:solidFill>
                <a:latin typeface="Times New Roman"/>
                <a:ea typeface="Times New Roman"/>
                <a:cs typeface="Times New Roman"/>
                <a:sym typeface="Times New Roman"/>
              </a:rPr>
              <a:t>.</a:t>
            </a:r>
            <a:endParaRPr sz="1700" b="1"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1700" b="1" dirty="0">
              <a:solidFill>
                <a:schemeClr val="dk1"/>
              </a:solidFill>
              <a:latin typeface="Times New Roman"/>
              <a:ea typeface="Times New Roman"/>
              <a:cs typeface="Times New Roman"/>
              <a:sym typeface="Times New Roman"/>
            </a:endParaRPr>
          </a:p>
          <a:p>
            <a:pPr marL="457200" lvl="0" indent="-336550" algn="l" rtl="0">
              <a:spcBef>
                <a:spcPts val="0"/>
              </a:spcBef>
              <a:spcAft>
                <a:spcPts val="0"/>
              </a:spcAft>
              <a:buClr>
                <a:schemeClr val="dk1"/>
              </a:buClr>
              <a:buSzPts val="1700"/>
              <a:buFont typeface="Times New Roman"/>
              <a:buChar char="❖"/>
            </a:pPr>
            <a:r>
              <a:rPr lang="en" sz="1700" b="1" dirty="0">
                <a:solidFill>
                  <a:schemeClr val="dk1"/>
                </a:solidFill>
                <a:latin typeface="Times New Roman"/>
                <a:ea typeface="Times New Roman"/>
                <a:cs typeface="Times New Roman"/>
                <a:sym typeface="Times New Roman"/>
              </a:rPr>
              <a:t>EXPLAIN each choice using the rhetorical appeals: ethos (ethics/credibility), pathos (emotions) and logos (logic).</a:t>
            </a:r>
            <a:endParaRPr sz="1700" b="1"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1700" b="1"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r>
              <a:rPr lang="en" sz="1700" b="1" dirty="0">
                <a:solidFill>
                  <a:schemeClr val="dk1"/>
                </a:solidFill>
                <a:latin typeface="Times New Roman"/>
                <a:ea typeface="Times New Roman"/>
                <a:cs typeface="Times New Roman"/>
                <a:sym typeface="Times New Roman"/>
              </a:rPr>
              <a:t>				</a:t>
            </a:r>
            <a:r>
              <a:rPr lang="en" sz="1700" b="1" i="1" dirty="0">
                <a:solidFill>
                  <a:schemeClr val="dk1"/>
                </a:solidFill>
                <a:latin typeface="Times New Roman"/>
                <a:ea typeface="Times New Roman"/>
                <a:cs typeface="Times New Roman"/>
                <a:sym typeface="Times New Roman"/>
              </a:rPr>
              <a:t>Yes, I will be collecting BEFORE the end of class...</a:t>
            </a:r>
            <a:endParaRPr sz="1700" b="1" i="1" dirty="0">
              <a:solidFill>
                <a:schemeClr val="dk1"/>
              </a:solidFill>
              <a:latin typeface="Times New Roman"/>
              <a:ea typeface="Times New Roman"/>
              <a:cs typeface="Times New Roman"/>
              <a:sym typeface="Times New Roman"/>
            </a:endParaRPr>
          </a:p>
        </p:txBody>
      </p:sp>
      <p:pic>
        <p:nvPicPr>
          <p:cNvPr id="82" name="Google Shape;82;p16" descr="▶ Visit my sheet music catalogue: https://sellfy.com/lucaskingpiano&#10;&#10;00:00 S &#10;03:57 Silence&#10;07:47 S Orchestral&#10;11:45 Hate&#10;16:19 Paranoia II&#10;19:16 Amnesia&#10;23:26 Drown&#10;27:46 Insanity&#10;32:17 Nausea &#10;35:04 Necromorph&#10;38:38 Sacrifice &#10;43:21 Severndroog&#10;46:32 Vertigo&#10;50:16 Pain Orchestral&#10;53:09 Pain&#10;56:04 Paranoia&#10;58:58 The Empty Doll&#10;&#10;All composed and performed by me =D &#10;&#10;http://wallpapers-and-backgrounds.net/wp-content/uploads/2016/03/sad-boy-full-hd-wallpaper_1_1920x1200.jpg&#10;__________________________________&#10;&#10;Patreon https://www.patreon.com/LucasKingPiano&#10;Fiverr https://www.fiverr.com/lucaskingpiano&#10;Bandcamp https://lucaskingpiano.bandcamp.com/releases&#10;YouNow https://www.younow.com/LucasKingPiano/channel&#10;Instagram  http://bit.ly/1VlAYcP&#10;Twitter http://bit.ly/1bxbJj3&#10;Facebook http://bit.ly/1X486n7&#10;Wattpad http://w.tt/1VgR06v4757&#10;SoundCloud http://bit.ly/1QkWkSL" title="1 Hour of Dark Piano | Dark Piano for Dark Writing">
            <a:hlinkClick r:id="rId3"/>
          </p:cNvPr>
          <p:cNvPicPr preferRelativeResize="0"/>
          <p:nvPr/>
        </p:nvPicPr>
        <p:blipFill>
          <a:blip r:embed="rId4">
            <a:alphaModFix/>
          </a:blip>
          <a:stretch>
            <a:fillRect/>
          </a:stretch>
        </p:blipFill>
        <p:spPr>
          <a:xfrm>
            <a:off x="7928500" y="64850"/>
            <a:ext cx="1156050" cy="8670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2"/>
                                        </p:tgtEl>
                                        <p:attrNameLst>
                                          <p:attrName>style.visibility</p:attrName>
                                        </p:attrNameLst>
                                      </p:cBhvr>
                                      <p:to>
                                        <p:strVal val="visible"/>
                                      </p:to>
                                    </p:set>
                                    <p:animEffect transition="in" filter="fade">
                                      <p:cBhvr>
                                        <p:cTn id="7" dur="10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311700" y="156550"/>
            <a:ext cx="8520600" cy="797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latin typeface="Times New Roman"/>
                <a:ea typeface="Times New Roman"/>
                <a:cs typeface="Times New Roman"/>
                <a:sym typeface="Times New Roman"/>
              </a:rPr>
              <a:t>Now that you’ve completed the first draft of your plan,</a:t>
            </a:r>
            <a:br>
              <a:rPr lang="en" dirty="0">
                <a:latin typeface="Times New Roman"/>
                <a:ea typeface="Times New Roman"/>
                <a:cs typeface="Times New Roman"/>
                <a:sym typeface="Times New Roman"/>
              </a:rPr>
            </a:br>
            <a:r>
              <a:rPr lang="en" dirty="0">
                <a:latin typeface="Times New Roman"/>
                <a:ea typeface="Times New Roman"/>
                <a:cs typeface="Times New Roman"/>
                <a:sym typeface="Times New Roman"/>
              </a:rPr>
              <a:t>here’s an example:</a:t>
            </a:r>
            <a:endParaRPr dirty="0">
              <a:latin typeface="Times New Roman"/>
              <a:ea typeface="Times New Roman"/>
              <a:cs typeface="Times New Roman"/>
              <a:sym typeface="Times New Roman"/>
            </a:endParaRPr>
          </a:p>
        </p:txBody>
      </p:sp>
      <p:sp>
        <p:nvSpPr>
          <p:cNvPr id="88" name="Google Shape;88;p17"/>
          <p:cNvSpPr txBox="1">
            <a:spLocks noGrp="1"/>
          </p:cNvSpPr>
          <p:nvPr>
            <p:ph type="body" idx="1"/>
          </p:nvPr>
        </p:nvSpPr>
        <p:spPr>
          <a:xfrm>
            <a:off x="311700" y="1037925"/>
            <a:ext cx="8520600" cy="3902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200" dirty="0">
                <a:solidFill>
                  <a:schemeClr val="dk1"/>
                </a:solidFill>
                <a:latin typeface="Times New Roman"/>
                <a:ea typeface="Times New Roman"/>
                <a:cs typeface="Times New Roman"/>
                <a:sym typeface="Times New Roman"/>
              </a:rPr>
              <a:t>Anonymous</a:t>
            </a:r>
            <a:endParaRPr sz="1200" dirty="0">
              <a:solidFill>
                <a:schemeClr val="dk1"/>
              </a:solidFill>
              <a:latin typeface="Times New Roman"/>
              <a:ea typeface="Times New Roman"/>
              <a:cs typeface="Times New Roman"/>
              <a:sym typeface="Times New Roman"/>
            </a:endParaRPr>
          </a:p>
          <a:p>
            <a:pPr marL="0" lvl="0" indent="0" algn="l" rtl="0">
              <a:lnSpc>
                <a:spcPct val="100000"/>
              </a:lnSpc>
              <a:spcBef>
                <a:spcPts val="1200"/>
              </a:spcBef>
              <a:spcAft>
                <a:spcPts val="0"/>
              </a:spcAft>
              <a:buNone/>
            </a:pPr>
            <a:r>
              <a:rPr lang="en" sz="1200" dirty="0">
                <a:solidFill>
                  <a:schemeClr val="dk1"/>
                </a:solidFill>
                <a:latin typeface="Times New Roman"/>
                <a:ea typeface="Times New Roman"/>
                <a:cs typeface="Times New Roman"/>
                <a:sym typeface="Times New Roman"/>
              </a:rPr>
              <a:t>Mrs. Schauer</a:t>
            </a:r>
            <a:endParaRPr sz="1200" dirty="0">
              <a:solidFill>
                <a:schemeClr val="dk1"/>
              </a:solidFill>
              <a:latin typeface="Times New Roman"/>
              <a:ea typeface="Times New Roman"/>
              <a:cs typeface="Times New Roman"/>
              <a:sym typeface="Times New Roman"/>
            </a:endParaRPr>
          </a:p>
          <a:p>
            <a:pPr marL="0" lvl="0" indent="0" algn="l" rtl="0">
              <a:lnSpc>
                <a:spcPct val="100000"/>
              </a:lnSpc>
              <a:spcBef>
                <a:spcPts val="1200"/>
              </a:spcBef>
              <a:spcAft>
                <a:spcPts val="0"/>
              </a:spcAft>
              <a:buNone/>
            </a:pPr>
            <a:r>
              <a:rPr lang="en" sz="1200" dirty="0">
                <a:solidFill>
                  <a:schemeClr val="dk1"/>
                </a:solidFill>
                <a:latin typeface="Times New Roman"/>
                <a:ea typeface="Times New Roman"/>
                <a:cs typeface="Times New Roman"/>
                <a:sym typeface="Times New Roman"/>
              </a:rPr>
              <a:t>AP Language &amp; Composition</a:t>
            </a:r>
            <a:endParaRPr sz="1200" dirty="0">
              <a:solidFill>
                <a:schemeClr val="dk1"/>
              </a:solidFill>
              <a:latin typeface="Times New Roman"/>
              <a:ea typeface="Times New Roman"/>
              <a:cs typeface="Times New Roman"/>
              <a:sym typeface="Times New Roman"/>
            </a:endParaRPr>
          </a:p>
          <a:p>
            <a:pPr marL="0" lvl="0" indent="0" algn="l" rtl="0">
              <a:lnSpc>
                <a:spcPct val="100000"/>
              </a:lnSpc>
              <a:spcBef>
                <a:spcPts val="1200"/>
              </a:spcBef>
              <a:spcAft>
                <a:spcPts val="0"/>
              </a:spcAft>
              <a:buNone/>
            </a:pPr>
            <a:r>
              <a:rPr lang="en" sz="1200" dirty="0">
                <a:solidFill>
                  <a:schemeClr val="dk1"/>
                </a:solidFill>
                <a:latin typeface="Times New Roman"/>
                <a:ea typeface="Times New Roman"/>
                <a:cs typeface="Times New Roman"/>
                <a:sym typeface="Times New Roman"/>
              </a:rPr>
              <a:t>13 August 2021</a:t>
            </a:r>
            <a:endParaRPr sz="1200" dirty="0">
              <a:solidFill>
                <a:schemeClr val="dk1"/>
              </a:solidFill>
              <a:latin typeface="Times New Roman"/>
              <a:ea typeface="Times New Roman"/>
              <a:cs typeface="Times New Roman"/>
              <a:sym typeface="Times New Roman"/>
            </a:endParaRPr>
          </a:p>
          <a:p>
            <a:pPr marL="0" lvl="0" indent="0" algn="ctr" rtl="0">
              <a:lnSpc>
                <a:spcPct val="100000"/>
              </a:lnSpc>
              <a:spcBef>
                <a:spcPts val="1200"/>
              </a:spcBef>
              <a:spcAft>
                <a:spcPts val="0"/>
              </a:spcAft>
              <a:buNone/>
            </a:pPr>
            <a:r>
              <a:rPr lang="en" sz="1300" dirty="0">
                <a:solidFill>
                  <a:schemeClr val="dk1"/>
                </a:solidFill>
                <a:latin typeface="Times New Roman"/>
                <a:ea typeface="Times New Roman"/>
                <a:cs typeface="Times New Roman"/>
                <a:sym typeface="Times New Roman"/>
              </a:rPr>
              <a:t>I Will Survive</a:t>
            </a:r>
            <a:endParaRPr sz="1300" dirty="0">
              <a:solidFill>
                <a:schemeClr val="dk1"/>
              </a:solidFill>
              <a:latin typeface="Times New Roman"/>
              <a:ea typeface="Times New Roman"/>
              <a:cs typeface="Times New Roman"/>
              <a:sym typeface="Times New Roman"/>
            </a:endParaRPr>
          </a:p>
          <a:p>
            <a:pPr marL="0" lvl="0" indent="0" algn="l" rtl="0">
              <a:lnSpc>
                <a:spcPct val="100000"/>
              </a:lnSpc>
              <a:spcBef>
                <a:spcPts val="1200"/>
              </a:spcBef>
              <a:spcAft>
                <a:spcPts val="1200"/>
              </a:spcAft>
              <a:buNone/>
            </a:pPr>
            <a:r>
              <a:rPr lang="en" sz="1300" dirty="0">
                <a:solidFill>
                  <a:schemeClr val="dk1"/>
                </a:solidFill>
                <a:latin typeface="Times New Roman"/>
                <a:ea typeface="Times New Roman"/>
                <a:cs typeface="Times New Roman"/>
                <a:sym typeface="Times New Roman"/>
              </a:rPr>
              <a:t>In the (highly unlikely) event of a zombie apocalypse, I will be bringing my best friend, Michael, with me because he is an extremely skilled electrician, mechanic, and carpenter. He is also knowledgeable about hunting, fishing, and first aid. I will be bringing my horse (object # 1) with me because Mike and I can both ride him, he travels faster than a bicycle, and unlike a car, he will not run out of fuel, at least not right away (more on that later). My second object would be my long black waterproof down jacket because it will keep me warm and dry when it gets cold or rainy out and it will help camouflage me at night. We will be headed to our friends’ ranch and quarry on Skyline Blvd. because: 1. It is fully fenced, 2. There is a lake on site with trout in it, 3. There are several outbuildings and metal storage sheds for shelter/safety/supplies, 4. There is plenty of grass and water for my horse to eat/drink and, 5. It is only about 2 hours away on horseback. In the event of a zombie infiltration, at least we could release my horse to keep the zombies distracted while we escape into the redwood trees. While this would be a last resort, it would buy us some time to plan our next move.</a:t>
            </a:r>
            <a:endParaRPr sz="1300" dirty="0">
              <a:solidFill>
                <a:schemeClr val="dk1"/>
              </a:solidFill>
              <a:latin typeface="Times New Roman"/>
              <a:ea typeface="Times New Roman"/>
              <a:cs typeface="Times New Roman"/>
              <a:sym typeface="Times New Roman"/>
            </a:endParaRPr>
          </a:p>
        </p:txBody>
      </p:sp>
      <p:pic>
        <p:nvPicPr>
          <p:cNvPr id="89" name="Google Shape;89;p17" descr="Provided to YouTube by The Orchard Enterprises&#10;&#10;I Will Survive · Gloria Gaynor&#10;&#10;I Will Survive&#10;&#10;℗ 2009 Smith &amp; Co.&#10;&#10;Released on: 2009-05-29&#10;&#10;Music Publisher: PERREN-VIBES MUSIC INC&#10;Music Publisher: BiboMUsic Pub Inc&#10;&#10;Auto-generated by YouTube." title="I Will Survive">
            <a:hlinkClick r:id="rId3"/>
          </p:cNvPr>
          <p:cNvPicPr preferRelativeResize="0"/>
          <p:nvPr/>
        </p:nvPicPr>
        <p:blipFill>
          <a:blip r:embed="rId4">
            <a:alphaModFix/>
          </a:blip>
          <a:stretch>
            <a:fillRect/>
          </a:stretch>
        </p:blipFill>
        <p:spPr>
          <a:xfrm>
            <a:off x="7674425" y="895925"/>
            <a:ext cx="1063600" cy="7977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9"/>
                                        </p:tgtEl>
                                        <p:attrNameLst>
                                          <p:attrName>style.visibility</p:attrName>
                                        </p:attrNameLst>
                                      </p:cBhvr>
                                      <p:to>
                                        <p:strVal val="visible"/>
                                      </p:to>
                                    </p:set>
                                    <p:animEffect transition="in" filter="fade">
                                      <p:cBhvr>
                                        <p:cTn id="7" dur="10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dirty="0">
                <a:latin typeface="Times New Roman"/>
                <a:ea typeface="Times New Roman"/>
                <a:cs typeface="Times New Roman"/>
                <a:sym typeface="Times New Roman"/>
              </a:rPr>
              <a:t>Group Work</a:t>
            </a:r>
            <a:endParaRPr b="1" dirty="0">
              <a:latin typeface="Times New Roman"/>
              <a:ea typeface="Times New Roman"/>
              <a:cs typeface="Times New Roman"/>
              <a:sym typeface="Times New Roman"/>
            </a:endParaRPr>
          </a:p>
        </p:txBody>
      </p:sp>
      <p:sp>
        <p:nvSpPr>
          <p:cNvPr id="95" name="Google Shape;95;p18"/>
          <p:cNvSpPr txBox="1">
            <a:spLocks noGrp="1"/>
          </p:cNvSpPr>
          <p:nvPr>
            <p:ph type="body" idx="1"/>
          </p:nvPr>
        </p:nvSpPr>
        <p:spPr>
          <a:xfrm>
            <a:off x="311700" y="1152475"/>
            <a:ext cx="8520600" cy="3825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000" b="1" dirty="0">
                <a:solidFill>
                  <a:schemeClr val="tx1"/>
                </a:solidFill>
                <a:latin typeface="Times New Roman"/>
                <a:ea typeface="Times New Roman"/>
                <a:cs typeface="Times New Roman"/>
                <a:sym typeface="Times New Roman"/>
              </a:rPr>
              <a:t>You will now be randomly assigned to a small group (~4 people per group), based on where you are seated…Look at the number on the top, right corner of your desk. That is your group number. Yes, they are all in the desks closest to you. No need to get up or roam around (Covid, you know) …</a:t>
            </a:r>
          </a:p>
          <a:p>
            <a:pPr marL="0" lvl="0" indent="0" algn="l" rtl="0">
              <a:spcBef>
                <a:spcPts val="0"/>
              </a:spcBef>
              <a:spcAft>
                <a:spcPts val="0"/>
              </a:spcAft>
              <a:buNone/>
            </a:pPr>
            <a:endParaRPr lang="en" sz="2000" b="1" dirty="0">
              <a:solidFill>
                <a:schemeClr val="tx1"/>
              </a:solidFill>
              <a:latin typeface="Times New Roman"/>
              <a:ea typeface="Times New Roman"/>
              <a:cs typeface="Times New Roman"/>
              <a:sym typeface="Times New Roman"/>
            </a:endParaRPr>
          </a:p>
          <a:p>
            <a:pPr marL="0" lvl="0" indent="0" algn="l" rtl="0">
              <a:spcBef>
                <a:spcPts val="1200"/>
              </a:spcBef>
              <a:spcAft>
                <a:spcPts val="0"/>
              </a:spcAft>
              <a:buNone/>
            </a:pPr>
            <a:r>
              <a:rPr lang="en" sz="2000" b="1" dirty="0">
                <a:solidFill>
                  <a:schemeClr val="tx1"/>
                </a:solidFill>
                <a:latin typeface="Times New Roman"/>
                <a:ea typeface="Times New Roman"/>
                <a:cs typeface="Times New Roman"/>
                <a:sym typeface="Times New Roman"/>
              </a:rPr>
              <a:t>Once you have your groups figured out, say hello, introduce yourselves (if you’re not already familiar), and tell each other when you were born (month, day, and year).</a:t>
            </a:r>
            <a:endParaRPr sz="2000" b="1" dirty="0">
              <a:solidFill>
                <a:schemeClr val="tx1"/>
              </a:solidFill>
              <a:latin typeface="Times New Roman"/>
              <a:ea typeface="Times New Roman"/>
              <a:cs typeface="Times New Roman"/>
              <a:sym typeface="Times New Roman"/>
            </a:endParaRPr>
          </a:p>
          <a:p>
            <a:pPr marL="0" lvl="0" indent="0" algn="l" rtl="0">
              <a:spcBef>
                <a:spcPts val="1200"/>
              </a:spcBef>
              <a:spcAft>
                <a:spcPts val="0"/>
              </a:spcAft>
              <a:buNone/>
            </a:pPr>
            <a:endParaRPr sz="2000" dirty="0"/>
          </a:p>
          <a:p>
            <a:pPr marL="0" lvl="0" indent="0" algn="l" rtl="0">
              <a:spcBef>
                <a:spcPts val="1200"/>
              </a:spcBef>
              <a:spcAft>
                <a:spcPts val="1200"/>
              </a:spcAft>
              <a:buNone/>
            </a:pPr>
            <a:endParaRPr dirty="0"/>
          </a:p>
        </p:txBody>
      </p:sp>
      <p:sp>
        <p:nvSpPr>
          <p:cNvPr id="96" name="Google Shape;96;p18"/>
          <p:cNvSpPr txBox="1"/>
          <p:nvPr/>
        </p:nvSpPr>
        <p:spPr>
          <a:xfrm>
            <a:off x="5638800" y="4332875"/>
            <a:ext cx="45678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b="1" i="1" dirty="0">
                <a:solidFill>
                  <a:schemeClr val="tx1"/>
                </a:solidFill>
                <a:latin typeface="Times New Roman"/>
                <a:ea typeface="Times New Roman"/>
                <a:cs typeface="Times New Roman"/>
                <a:sym typeface="Times New Roman"/>
              </a:rPr>
              <a:t>Await further instructions …</a:t>
            </a:r>
            <a:endParaRPr sz="2000" b="1" i="1" dirty="0">
              <a:solidFill>
                <a:schemeClr val="tx1"/>
              </a:solidFill>
              <a:latin typeface="Times New Roman"/>
              <a:ea typeface="Times New Roman"/>
              <a:cs typeface="Times New Roman"/>
              <a:sym typeface="Times New Roman"/>
            </a:endParaRPr>
          </a:p>
        </p:txBody>
      </p:sp>
      <p:pic>
        <p:nvPicPr>
          <p:cNvPr id="97" name="Google Shape;97;p18" descr="I Monster -The Blue Wraith &#10;&#10;I DO NOT OWN THE COPYRIGHT TO THIS MUSIC!" title="Shaun Of The Dead Soundtrack">
            <a:hlinkClick r:id="rId3"/>
          </p:cNvPr>
          <p:cNvPicPr preferRelativeResize="0"/>
          <p:nvPr/>
        </p:nvPicPr>
        <p:blipFill>
          <a:blip r:embed="rId4">
            <a:alphaModFix/>
          </a:blip>
          <a:stretch>
            <a:fillRect/>
          </a:stretch>
        </p:blipFill>
        <p:spPr>
          <a:xfrm>
            <a:off x="8171575" y="127950"/>
            <a:ext cx="763600" cy="5727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1000"/>
                                        <p:tgtEl>
                                          <p:spTgt spid="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9"/>
          <p:cNvSpPr txBox="1">
            <a:spLocks noGrp="1"/>
          </p:cNvSpPr>
          <p:nvPr>
            <p:ph type="title"/>
          </p:nvPr>
        </p:nvSpPr>
        <p:spPr>
          <a:xfrm>
            <a:off x="311700" y="5297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dirty="0">
                <a:latin typeface="Times New Roman"/>
                <a:ea typeface="Times New Roman"/>
                <a:cs typeface="Times New Roman"/>
                <a:sym typeface="Times New Roman"/>
              </a:rPr>
              <a:t>As a group …</a:t>
            </a:r>
            <a:endParaRPr b="1" dirty="0">
              <a:latin typeface="Times New Roman"/>
              <a:ea typeface="Times New Roman"/>
              <a:cs typeface="Times New Roman"/>
              <a:sym typeface="Times New Roman"/>
            </a:endParaRPr>
          </a:p>
        </p:txBody>
      </p:sp>
      <p:sp>
        <p:nvSpPr>
          <p:cNvPr id="103" name="Google Shape;103;p19"/>
          <p:cNvSpPr txBox="1">
            <a:spLocks noGrp="1"/>
          </p:cNvSpPr>
          <p:nvPr>
            <p:ph type="body" idx="1"/>
          </p:nvPr>
        </p:nvSpPr>
        <p:spPr>
          <a:xfrm>
            <a:off x="311700" y="1152475"/>
            <a:ext cx="8520600" cy="3927900"/>
          </a:xfrm>
          <a:prstGeom prst="rect">
            <a:avLst/>
          </a:prstGeom>
        </p:spPr>
        <p:txBody>
          <a:bodyPr spcFirstLastPara="1" wrap="square" lIns="91425" tIns="91425" rIns="91425" bIns="91425" anchor="t" anchorCtr="0">
            <a:normAutofit fontScale="92500" lnSpcReduction="20000"/>
          </a:bodyPr>
          <a:lstStyle/>
          <a:p>
            <a:pPr marL="0" lvl="0" indent="0" algn="l" rtl="0">
              <a:lnSpc>
                <a:spcPct val="90000"/>
              </a:lnSpc>
              <a:spcBef>
                <a:spcPts val="0"/>
              </a:spcBef>
              <a:spcAft>
                <a:spcPts val="0"/>
              </a:spcAft>
              <a:buNone/>
            </a:pPr>
            <a:r>
              <a:rPr lang="en" sz="2400" b="1" dirty="0">
                <a:solidFill>
                  <a:schemeClr val="dk1"/>
                </a:solidFill>
                <a:latin typeface="Times New Roman"/>
                <a:ea typeface="Times New Roman"/>
                <a:cs typeface="Times New Roman"/>
                <a:sym typeface="Times New Roman"/>
              </a:rPr>
              <a:t>• Decide which person, place, and objects will help you survive the apocalypse.</a:t>
            </a:r>
            <a:endParaRPr sz="2400" b="1" dirty="0">
              <a:solidFill>
                <a:schemeClr val="dk1"/>
              </a:solidFill>
              <a:latin typeface="Times New Roman"/>
              <a:ea typeface="Times New Roman"/>
              <a:cs typeface="Times New Roman"/>
              <a:sym typeface="Times New Roman"/>
            </a:endParaRPr>
          </a:p>
          <a:p>
            <a:pPr marL="0" lvl="0" indent="0" algn="l" rtl="0">
              <a:lnSpc>
                <a:spcPct val="90000"/>
              </a:lnSpc>
              <a:spcBef>
                <a:spcPts val="1000"/>
              </a:spcBef>
              <a:spcAft>
                <a:spcPts val="0"/>
              </a:spcAft>
              <a:buNone/>
            </a:pPr>
            <a:r>
              <a:rPr lang="en" sz="2400" b="1" dirty="0">
                <a:solidFill>
                  <a:schemeClr val="dk1"/>
                </a:solidFill>
                <a:latin typeface="Times New Roman"/>
                <a:ea typeface="Times New Roman"/>
                <a:cs typeface="Times New Roman"/>
                <a:sym typeface="Times New Roman"/>
              </a:rPr>
              <a:t>• Each group can only take one extra person, have two objects, and have one destination.</a:t>
            </a:r>
            <a:endParaRPr sz="2400" b="1" dirty="0">
              <a:solidFill>
                <a:schemeClr val="dk1"/>
              </a:solidFill>
              <a:latin typeface="Times New Roman"/>
              <a:ea typeface="Times New Roman"/>
              <a:cs typeface="Times New Roman"/>
              <a:sym typeface="Times New Roman"/>
            </a:endParaRPr>
          </a:p>
          <a:p>
            <a:pPr marL="0" lvl="0" indent="0" algn="l" rtl="0">
              <a:lnSpc>
                <a:spcPct val="90000"/>
              </a:lnSpc>
              <a:spcBef>
                <a:spcPts val="1000"/>
              </a:spcBef>
              <a:spcAft>
                <a:spcPts val="0"/>
              </a:spcAft>
              <a:buNone/>
            </a:pPr>
            <a:r>
              <a:rPr lang="en" sz="2400" b="1" dirty="0">
                <a:solidFill>
                  <a:schemeClr val="dk1"/>
                </a:solidFill>
                <a:latin typeface="Times New Roman"/>
                <a:ea typeface="Times New Roman"/>
                <a:cs typeface="Times New Roman"/>
                <a:sym typeface="Times New Roman"/>
              </a:rPr>
              <a:t>• Persuade each other why your choices are the best.</a:t>
            </a:r>
            <a:endParaRPr sz="2400" b="1" dirty="0">
              <a:solidFill>
                <a:schemeClr val="dk1"/>
              </a:solidFill>
              <a:latin typeface="Times New Roman"/>
              <a:ea typeface="Times New Roman"/>
              <a:cs typeface="Times New Roman"/>
              <a:sym typeface="Times New Roman"/>
            </a:endParaRPr>
          </a:p>
          <a:p>
            <a:pPr marL="0" lvl="0" indent="0" algn="l" rtl="0">
              <a:lnSpc>
                <a:spcPct val="90000"/>
              </a:lnSpc>
              <a:spcBef>
                <a:spcPts val="1000"/>
              </a:spcBef>
              <a:spcAft>
                <a:spcPts val="0"/>
              </a:spcAft>
              <a:buNone/>
            </a:pPr>
            <a:r>
              <a:rPr lang="en" sz="2400" b="1" dirty="0">
                <a:solidFill>
                  <a:schemeClr val="dk1"/>
                </a:solidFill>
                <a:latin typeface="Times New Roman"/>
                <a:ea typeface="Times New Roman"/>
                <a:cs typeface="Times New Roman"/>
                <a:sym typeface="Times New Roman"/>
              </a:rPr>
              <a:t>• The group with most convincing argument survives &amp; survivors win!</a:t>
            </a:r>
            <a:endParaRPr sz="2400" b="1" dirty="0">
              <a:solidFill>
                <a:schemeClr val="dk1"/>
              </a:solidFill>
              <a:latin typeface="Times New Roman"/>
              <a:ea typeface="Times New Roman"/>
              <a:cs typeface="Times New Roman"/>
              <a:sym typeface="Times New Roman"/>
            </a:endParaRPr>
          </a:p>
          <a:p>
            <a:pPr marL="228600" lvl="0" indent="0" algn="l" rtl="0">
              <a:lnSpc>
                <a:spcPct val="90000"/>
              </a:lnSpc>
              <a:spcBef>
                <a:spcPts val="1000"/>
              </a:spcBef>
              <a:spcAft>
                <a:spcPts val="0"/>
              </a:spcAft>
              <a:buClr>
                <a:schemeClr val="dk1"/>
              </a:buClr>
              <a:buSzPct val="100000"/>
              <a:buFont typeface="Arial"/>
              <a:buNone/>
            </a:pPr>
            <a:r>
              <a:rPr lang="en" sz="2400" dirty="0">
                <a:solidFill>
                  <a:schemeClr val="dk1"/>
                </a:solidFill>
                <a:latin typeface="Times New Roman"/>
                <a:ea typeface="Times New Roman"/>
                <a:cs typeface="Times New Roman"/>
                <a:sym typeface="Times New Roman"/>
              </a:rPr>
              <a:t>√ The youngest person in the group will share with the class. </a:t>
            </a:r>
            <a:endParaRPr lang="en" sz="2200" dirty="0">
              <a:solidFill>
                <a:schemeClr val="dk1"/>
              </a:solidFill>
              <a:latin typeface="Times New Roman"/>
              <a:ea typeface="Times New Roman"/>
              <a:cs typeface="Times New Roman"/>
              <a:sym typeface="Times New Roman"/>
            </a:endParaRPr>
          </a:p>
          <a:p>
            <a:pPr marL="228600" lvl="0" indent="0" algn="l" rtl="0">
              <a:lnSpc>
                <a:spcPct val="90000"/>
              </a:lnSpc>
              <a:spcBef>
                <a:spcPts val="1000"/>
              </a:spcBef>
              <a:spcAft>
                <a:spcPts val="0"/>
              </a:spcAft>
              <a:buClr>
                <a:schemeClr val="dk1"/>
              </a:buClr>
              <a:buSzPct val="100000"/>
              <a:buFont typeface="Arial"/>
              <a:buNone/>
            </a:pPr>
            <a:r>
              <a:rPr lang="en" sz="2200" dirty="0">
                <a:solidFill>
                  <a:schemeClr val="dk1"/>
                </a:solidFill>
                <a:latin typeface="Times New Roman"/>
                <a:ea typeface="Times New Roman"/>
                <a:cs typeface="Times New Roman"/>
                <a:sym typeface="Times New Roman"/>
              </a:rPr>
              <a:t>√ </a:t>
            </a:r>
            <a:r>
              <a:rPr lang="en" sz="2400" dirty="0">
                <a:solidFill>
                  <a:schemeClr val="dk1"/>
                </a:solidFill>
                <a:latin typeface="Times New Roman"/>
                <a:ea typeface="Times New Roman"/>
                <a:cs typeface="Times New Roman"/>
                <a:sym typeface="Times New Roman"/>
              </a:rPr>
              <a:t>Yes, you can pick and choose from each other’s plan.</a:t>
            </a:r>
            <a:endParaRPr sz="2200" dirty="0">
              <a:solidFill>
                <a:schemeClr val="dk1"/>
              </a:solidFill>
              <a:latin typeface="Times New Roman"/>
              <a:ea typeface="Times New Roman"/>
              <a:cs typeface="Times New Roman"/>
              <a:sym typeface="Times New Roman"/>
            </a:endParaRPr>
          </a:p>
          <a:p>
            <a:pPr marL="228600" lvl="0" indent="0" algn="l" rtl="0">
              <a:lnSpc>
                <a:spcPct val="90000"/>
              </a:lnSpc>
              <a:spcBef>
                <a:spcPts val="1000"/>
              </a:spcBef>
              <a:spcAft>
                <a:spcPts val="0"/>
              </a:spcAft>
              <a:buClr>
                <a:schemeClr val="dk1"/>
              </a:buClr>
              <a:buSzPct val="100000"/>
              <a:buFont typeface="Arial"/>
              <a:buNone/>
            </a:pPr>
            <a:r>
              <a:rPr lang="en" sz="2400" dirty="0">
                <a:solidFill>
                  <a:schemeClr val="dk1"/>
                </a:solidFill>
                <a:latin typeface="Times New Roman"/>
                <a:ea typeface="Times New Roman"/>
                <a:cs typeface="Times New Roman"/>
                <a:sym typeface="Times New Roman"/>
              </a:rPr>
              <a:t>    For example, Group A: Little Timmy Tim, Pitbull, Kool &amp; Britney</a:t>
            </a:r>
            <a:endParaRPr sz="2200" dirty="0">
              <a:solidFill>
                <a:schemeClr val="dk1"/>
              </a:solidFill>
              <a:latin typeface="Times New Roman"/>
              <a:ea typeface="Times New Roman"/>
              <a:cs typeface="Times New Roman"/>
              <a:sym typeface="Times New Roman"/>
            </a:endParaRPr>
          </a:p>
          <a:p>
            <a:pPr marL="228600" lvl="0" indent="0" algn="l" rtl="0">
              <a:lnSpc>
                <a:spcPct val="90000"/>
              </a:lnSpc>
              <a:spcBef>
                <a:spcPts val="1000"/>
              </a:spcBef>
              <a:spcAft>
                <a:spcPts val="0"/>
              </a:spcAft>
              <a:buClr>
                <a:schemeClr val="dk1"/>
              </a:buClr>
              <a:buSzPct val="100000"/>
              <a:buFont typeface="Arial"/>
              <a:buNone/>
            </a:pPr>
            <a:r>
              <a:rPr lang="en" sz="2400" dirty="0">
                <a:solidFill>
                  <a:schemeClr val="dk1"/>
                </a:solidFill>
                <a:latin typeface="Times New Roman"/>
                <a:ea typeface="Times New Roman"/>
                <a:cs typeface="Times New Roman"/>
                <a:sym typeface="Times New Roman"/>
              </a:rPr>
              <a:t>    Group A may choose Britney’s person, one object from Pitbull,</a:t>
            </a:r>
            <a:br>
              <a:rPr lang="en" sz="2400" dirty="0">
                <a:solidFill>
                  <a:schemeClr val="dk1"/>
                </a:solidFill>
                <a:latin typeface="Times New Roman"/>
                <a:ea typeface="Times New Roman"/>
                <a:cs typeface="Times New Roman"/>
                <a:sym typeface="Times New Roman"/>
              </a:rPr>
            </a:br>
            <a:r>
              <a:rPr lang="en" sz="2400" dirty="0">
                <a:solidFill>
                  <a:schemeClr val="dk1"/>
                </a:solidFill>
                <a:latin typeface="Times New Roman"/>
                <a:ea typeface="Times New Roman"/>
                <a:cs typeface="Times New Roman"/>
                <a:sym typeface="Times New Roman"/>
              </a:rPr>
              <a:t>    one object from Little Timmy Tim, and Kool’s destination. </a:t>
            </a:r>
            <a:endParaRPr sz="2200" dirty="0">
              <a:solidFill>
                <a:schemeClr val="dk1"/>
              </a:solidFill>
              <a:latin typeface="Times New Roman"/>
              <a:ea typeface="Times New Roman"/>
              <a:cs typeface="Times New Roman"/>
              <a:sym typeface="Times New Roman"/>
            </a:endParaRPr>
          </a:p>
          <a:p>
            <a:pPr marL="0" lvl="0" indent="0" algn="l" rtl="0">
              <a:spcBef>
                <a:spcPts val="0"/>
              </a:spcBef>
              <a:spcAft>
                <a:spcPts val="1200"/>
              </a:spcAft>
              <a:buNone/>
            </a:pPr>
            <a:endParaRPr dirty="0">
              <a:latin typeface="Times New Roman"/>
              <a:ea typeface="Times New Roman"/>
              <a:cs typeface="Times New Roman"/>
              <a:sym typeface="Times New Roman"/>
            </a:endParaRPr>
          </a:p>
        </p:txBody>
      </p:sp>
      <p:sp>
        <p:nvSpPr>
          <p:cNvPr id="104" name="Google Shape;104;p19"/>
          <p:cNvSpPr txBox="1"/>
          <p:nvPr/>
        </p:nvSpPr>
        <p:spPr>
          <a:xfrm>
            <a:off x="25175" y="245293"/>
            <a:ext cx="8051800"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dirty="0">
                <a:solidFill>
                  <a:schemeClr val="dk1"/>
                </a:solidFill>
                <a:latin typeface="Times New Roman"/>
                <a:ea typeface="Times New Roman"/>
                <a:cs typeface="Times New Roman"/>
                <a:sym typeface="Times New Roman"/>
              </a:rPr>
              <a:t> </a:t>
            </a:r>
            <a:r>
              <a:rPr lang="en" sz="1600" b="1" dirty="0">
                <a:solidFill>
                  <a:schemeClr val="dk1"/>
                </a:solidFill>
                <a:latin typeface="Times New Roman"/>
                <a:ea typeface="Times New Roman"/>
                <a:cs typeface="Times New Roman"/>
                <a:sym typeface="Times New Roman"/>
              </a:rPr>
              <a:t>You have EXACTLY 20 minutes to decide … Again, when the music stops, YOU STOP.</a:t>
            </a:r>
            <a:r>
              <a:rPr lang="en" sz="1600" b="1" dirty="0"/>
              <a:t> </a:t>
            </a:r>
            <a:endParaRPr sz="1600" b="1" dirty="0"/>
          </a:p>
        </p:txBody>
      </p:sp>
      <p:pic>
        <p:nvPicPr>
          <p:cNvPr id="105" name="Google Shape;105;p19" descr="Goodnight and have a wonderful sleep!&#10;&#10;If you would like to have your favorite sleep song 1 hour looped, comment it below.&#10;Now also have some Social Media for this channel if you do not want to comment your request:&#10;&#10;Facebook &#10;https://www.facebook.com/hour.loops.7&#10;&#10;Twitter &#10;https://twitter.com/HourLoops&#10;&#10;Instagram&#10;https://www.instagram.com/hour.loops/&#10;&#10;KIK Name &#10;HourLoops&#10;&#10;We now have a Discord Channel thanks to Valaki!&#10;http://discord.gg/HxQ3AV8" title="Resident Evil Theme - Marilyn Manson (Corp Umbrella) [ 1 Hour Loop - Sleep Song ]">
            <a:hlinkClick r:id="rId3"/>
          </p:cNvPr>
          <p:cNvPicPr preferRelativeResize="0"/>
          <p:nvPr/>
        </p:nvPicPr>
        <p:blipFill>
          <a:blip r:embed="rId4">
            <a:alphaModFix/>
          </a:blip>
          <a:stretch>
            <a:fillRect/>
          </a:stretch>
        </p:blipFill>
        <p:spPr>
          <a:xfrm>
            <a:off x="7790450" y="154425"/>
            <a:ext cx="949925" cy="7124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fade">
                                      <p:cBhvr>
                                        <p:cTn id="7" dur="10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dirty="0">
                <a:latin typeface="Times New Roman"/>
                <a:ea typeface="Times New Roman"/>
                <a:cs typeface="Times New Roman"/>
                <a:sym typeface="Times New Roman"/>
              </a:rPr>
              <a:t>To the winners:</a:t>
            </a:r>
            <a:endParaRPr b="1" dirty="0">
              <a:latin typeface="Times New Roman"/>
              <a:ea typeface="Times New Roman"/>
              <a:cs typeface="Times New Roman"/>
              <a:sym typeface="Times New Roman"/>
            </a:endParaRPr>
          </a:p>
        </p:txBody>
      </p:sp>
      <p:sp>
        <p:nvSpPr>
          <p:cNvPr id="111" name="Google Shape;111;p20"/>
          <p:cNvSpPr txBox="1">
            <a:spLocks noGrp="1"/>
          </p:cNvSpPr>
          <p:nvPr>
            <p:ph type="body" idx="1"/>
          </p:nvPr>
        </p:nvSpPr>
        <p:spPr>
          <a:xfrm>
            <a:off x="311700" y="1152475"/>
            <a:ext cx="8520600" cy="3267125"/>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b="1" dirty="0">
                <a:solidFill>
                  <a:schemeClr val="tx1"/>
                </a:solidFill>
                <a:latin typeface="Times New Roman"/>
                <a:ea typeface="Times New Roman"/>
                <a:cs typeface="Times New Roman"/>
                <a:sym typeface="Times New Roman"/>
              </a:rPr>
              <a:t>You WILL each receive a prize…</a:t>
            </a:r>
            <a:endParaRPr b="1" dirty="0">
              <a:solidFill>
                <a:schemeClr val="tx1"/>
              </a:solidFill>
              <a:latin typeface="Times New Roman"/>
              <a:ea typeface="Times New Roman"/>
              <a:cs typeface="Times New Roman"/>
              <a:sym typeface="Times New Roman"/>
            </a:endParaRPr>
          </a:p>
          <a:p>
            <a:pPr marL="0" lvl="0" indent="0" algn="l" rtl="0">
              <a:spcBef>
                <a:spcPts val="1200"/>
              </a:spcBef>
              <a:spcAft>
                <a:spcPts val="0"/>
              </a:spcAft>
              <a:buNone/>
            </a:pPr>
            <a:r>
              <a:rPr lang="en" b="1" dirty="0">
                <a:solidFill>
                  <a:schemeClr val="tx1"/>
                </a:solidFill>
                <a:latin typeface="Times New Roman"/>
                <a:ea typeface="Times New Roman"/>
                <a:cs typeface="Times New Roman"/>
                <a:sym typeface="Times New Roman"/>
              </a:rPr>
              <a:t>			NEXT TIME WE MEET.</a:t>
            </a:r>
            <a:endParaRPr b="1" dirty="0">
              <a:solidFill>
                <a:schemeClr val="tx1"/>
              </a:solidFill>
              <a:latin typeface="Times New Roman"/>
              <a:ea typeface="Times New Roman"/>
              <a:cs typeface="Times New Roman"/>
              <a:sym typeface="Times New Roman"/>
            </a:endParaRPr>
          </a:p>
          <a:p>
            <a:pPr marL="0" lvl="0" indent="0" algn="l" rtl="0">
              <a:spcBef>
                <a:spcPts val="1200"/>
              </a:spcBef>
              <a:spcAft>
                <a:spcPts val="0"/>
              </a:spcAft>
              <a:buNone/>
            </a:pPr>
            <a:r>
              <a:rPr lang="en" b="1" dirty="0">
                <a:solidFill>
                  <a:schemeClr val="tx1"/>
                </a:solidFill>
                <a:latin typeface="Times New Roman"/>
                <a:ea typeface="Times New Roman"/>
                <a:cs typeface="Times New Roman"/>
                <a:sym typeface="Times New Roman"/>
              </a:rPr>
              <a:t>See you on Monday. </a:t>
            </a:r>
            <a:endParaRPr b="1" dirty="0">
              <a:solidFill>
                <a:schemeClr val="tx1"/>
              </a:solidFill>
              <a:latin typeface="Times New Roman"/>
              <a:ea typeface="Times New Roman"/>
              <a:cs typeface="Times New Roman"/>
              <a:sym typeface="Times New Roman"/>
            </a:endParaRPr>
          </a:p>
          <a:p>
            <a:pPr marL="0" lvl="0" indent="0" algn="l" rtl="0">
              <a:spcBef>
                <a:spcPts val="1200"/>
              </a:spcBef>
              <a:spcAft>
                <a:spcPts val="0"/>
              </a:spcAft>
              <a:buNone/>
            </a:pPr>
            <a:endParaRPr b="1" dirty="0">
              <a:solidFill>
                <a:schemeClr val="tx1"/>
              </a:solidFill>
              <a:latin typeface="Times New Roman"/>
              <a:ea typeface="Times New Roman"/>
              <a:cs typeface="Times New Roman"/>
              <a:sym typeface="Times New Roman"/>
            </a:endParaRPr>
          </a:p>
          <a:p>
            <a:pPr marL="0" lvl="0" indent="0" algn="l" rtl="0">
              <a:spcBef>
                <a:spcPts val="1200"/>
              </a:spcBef>
              <a:spcAft>
                <a:spcPts val="0"/>
              </a:spcAft>
              <a:buNone/>
            </a:pPr>
            <a:endParaRPr b="1" dirty="0">
              <a:solidFill>
                <a:schemeClr val="tx1"/>
              </a:solidFill>
              <a:latin typeface="Times New Roman"/>
              <a:ea typeface="Times New Roman"/>
              <a:cs typeface="Times New Roman"/>
              <a:sym typeface="Times New Roman"/>
            </a:endParaRPr>
          </a:p>
          <a:p>
            <a:pPr marL="0" lvl="0" indent="0" algn="l" rtl="0">
              <a:spcBef>
                <a:spcPts val="1200"/>
              </a:spcBef>
              <a:spcAft>
                <a:spcPts val="1200"/>
              </a:spcAft>
              <a:buNone/>
            </a:pPr>
            <a:r>
              <a:rPr lang="en" b="1" dirty="0">
                <a:solidFill>
                  <a:schemeClr val="tx1"/>
                </a:solidFill>
                <a:latin typeface="Times New Roman"/>
                <a:ea typeface="Times New Roman"/>
                <a:cs typeface="Times New Roman"/>
                <a:sym typeface="Times New Roman"/>
              </a:rPr>
              <a:t>*Don’t forget, your summer reading folder project is due at the START of class on Monday. Have a great weekend!*</a:t>
            </a:r>
            <a:endParaRPr b="1" dirty="0">
              <a:solidFill>
                <a:schemeClr val="tx1"/>
              </a:solidFill>
              <a:latin typeface="Times New Roman"/>
              <a:ea typeface="Times New Roman"/>
              <a:cs typeface="Times New Roman"/>
              <a:sym typeface="Times New Roman"/>
            </a:endParaRPr>
          </a:p>
        </p:txBody>
      </p:sp>
      <p:pic>
        <p:nvPicPr>
          <p:cNvPr id="112" name="Google Shape;112;p20" descr="Theme Song from Ted Lasso&#10;&#10;Copyright to Apple and the owners" title="Ted Lasso Theme (From the Apple TV+ Original Series Ted Lasso) - Marcus Mumford &amp; Tom Hove">
            <a:hlinkClick r:id="rId3"/>
          </p:cNvPr>
          <p:cNvPicPr preferRelativeResize="0"/>
          <p:nvPr/>
        </p:nvPicPr>
        <p:blipFill>
          <a:blip r:embed="rId4">
            <a:alphaModFix/>
          </a:blip>
          <a:stretch>
            <a:fillRect/>
          </a:stretch>
        </p:blipFill>
        <p:spPr>
          <a:xfrm>
            <a:off x="7760725" y="2482563"/>
            <a:ext cx="990625" cy="742975"/>
          </a:xfrm>
          <a:prstGeom prst="rect">
            <a:avLst/>
          </a:prstGeom>
          <a:noFill/>
          <a:ln>
            <a:noFill/>
          </a:ln>
        </p:spPr>
      </p:pic>
      <p:pic>
        <p:nvPicPr>
          <p:cNvPr id="113" name="Google Shape;113;p20"/>
          <p:cNvPicPr preferRelativeResize="0"/>
          <p:nvPr/>
        </p:nvPicPr>
        <p:blipFill>
          <a:blip r:embed="rId5">
            <a:alphaModFix/>
          </a:blip>
          <a:stretch>
            <a:fillRect/>
          </a:stretch>
        </p:blipFill>
        <p:spPr>
          <a:xfrm>
            <a:off x="6549463" y="204688"/>
            <a:ext cx="2143125" cy="214312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
                                        </p:tgtEl>
                                        <p:attrNameLst>
                                          <p:attrName>style.visibility</p:attrName>
                                        </p:attrNameLst>
                                      </p:cBhvr>
                                      <p:to>
                                        <p:strVal val="visible"/>
                                      </p:to>
                                    </p:set>
                                    <p:animEffect transition="in" filter="fade">
                                      <p:cBhvr>
                                        <p:cTn id="7" dur="1000"/>
                                        <p:tgtEl>
                                          <p:spTgt spid="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latin typeface="Times New Roman"/>
                <a:ea typeface="Times New Roman"/>
                <a:cs typeface="Times New Roman"/>
                <a:sym typeface="Times New Roman"/>
              </a:rPr>
              <a:t>Credits:</a:t>
            </a:r>
            <a:endParaRPr>
              <a:latin typeface="Times New Roman"/>
              <a:ea typeface="Times New Roman"/>
              <a:cs typeface="Times New Roman"/>
              <a:sym typeface="Times New Roman"/>
            </a:endParaRPr>
          </a:p>
        </p:txBody>
      </p:sp>
      <p:sp>
        <p:nvSpPr>
          <p:cNvPr id="119" name="Google Shape;119;p21"/>
          <p:cNvSpPr txBox="1">
            <a:spLocks noGrp="1"/>
          </p:cNvSpPr>
          <p:nvPr>
            <p:ph type="body" idx="1"/>
          </p:nvPr>
        </p:nvSpPr>
        <p:spPr>
          <a:xfrm>
            <a:off x="311700" y="1152475"/>
            <a:ext cx="8520600" cy="3990900"/>
          </a:xfrm>
          <a:prstGeom prst="rect">
            <a:avLst/>
          </a:prstGeom>
        </p:spPr>
        <p:txBody>
          <a:bodyPr spcFirstLastPara="1" wrap="square" lIns="91425" tIns="91425" rIns="91425" bIns="91425" anchor="t" anchorCtr="0">
            <a:normAutofit/>
          </a:bodyPr>
          <a:lstStyle/>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Rob Bowman, Creator, Indio HS</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Dianne Leo, Contributor, Westmont HS</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endParaRPr lang="en"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Music:</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“The Walking Dead” Theme</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“Resident Evil” Theme</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1 Hour of Dark Piano</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“I Will Survive” by Gloria Gaynor</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“Shaun of the Dead” Theme</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 “28 Days Later” Theme</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“Ted Lasso” Theme</a:t>
            </a:r>
            <a:endParaRPr sz="1400" b="1" dirty="0">
              <a:solidFill>
                <a:schemeClr val="tx1"/>
              </a:solidFill>
              <a:latin typeface="Times New Roman"/>
              <a:ea typeface="Times New Roman"/>
              <a:cs typeface="Times New Roman"/>
              <a:sym typeface="Times New Roman"/>
            </a:endParaRPr>
          </a:p>
          <a:p>
            <a:pPr marL="0" lvl="0" indent="0" algn="l" rtl="0">
              <a:lnSpc>
                <a:spcPct val="120000"/>
              </a:lnSpc>
              <a:spcAft>
                <a:spcPts val="0"/>
              </a:spcAft>
              <a:buNone/>
            </a:pPr>
            <a:r>
              <a:rPr lang="en" sz="1400" b="1" dirty="0">
                <a:solidFill>
                  <a:schemeClr val="tx1"/>
                </a:solidFill>
                <a:latin typeface="Times New Roman"/>
                <a:ea typeface="Times New Roman"/>
                <a:cs typeface="Times New Roman"/>
                <a:sym typeface="Times New Roman"/>
              </a:rPr>
              <a:t>“Zombie” by The Cranberries</a:t>
            </a:r>
            <a:endParaRPr sz="1400" b="1" dirty="0">
              <a:solidFill>
                <a:schemeClr val="tx1"/>
              </a:solidFill>
              <a:latin typeface="Times New Roman"/>
              <a:ea typeface="Times New Roman"/>
              <a:cs typeface="Times New Roman"/>
              <a:sym typeface="Times New Roman"/>
            </a:endParaRPr>
          </a:p>
          <a:p>
            <a:pPr marL="0" lvl="0" indent="0" algn="l" rtl="0">
              <a:spcBef>
                <a:spcPts val="1200"/>
              </a:spcBef>
              <a:spcAft>
                <a:spcPts val="0"/>
              </a:spcAft>
              <a:buNone/>
            </a:pPr>
            <a:endParaRPr dirty="0">
              <a:latin typeface="Times New Roman"/>
              <a:ea typeface="Times New Roman"/>
              <a:cs typeface="Times New Roman"/>
              <a:sym typeface="Times New Roman"/>
            </a:endParaRPr>
          </a:p>
          <a:p>
            <a:pPr marL="0" lvl="0" indent="0" algn="l" rtl="0">
              <a:spcBef>
                <a:spcPts val="1200"/>
              </a:spcBef>
              <a:spcAft>
                <a:spcPts val="1200"/>
              </a:spcAft>
              <a:buNone/>
            </a:pPr>
            <a:endParaRPr dirty="0">
              <a:latin typeface="Times New Roman"/>
              <a:ea typeface="Times New Roman"/>
              <a:cs typeface="Times New Roman"/>
              <a:sym typeface="Times New Roman"/>
            </a:endParaRPr>
          </a:p>
        </p:txBody>
      </p:sp>
      <p:pic>
        <p:nvPicPr>
          <p:cNvPr id="120" name="Google Shape;120;p21" descr="'No Need To Argue' 25th Anniversary Edition is out 12th November 2020, pre-order here - https://thecranberries.lnk.to/NNTAExpandedID &#10;&#10;Music video by The Cranberries performing Zombie. (C) 1994 The Island Def Jam Music Group&#10;&#10;#TheCranberries #Remastered #BillionViews #Zombie #OfficialVideo" title="The Cranberries - Zombie (Official Music Video)">
            <a:hlinkClick r:id="rId3"/>
          </p:cNvPr>
          <p:cNvPicPr preferRelativeResize="0"/>
          <p:nvPr/>
        </p:nvPicPr>
        <p:blipFill>
          <a:blip r:embed="rId4">
            <a:alphaModFix/>
          </a:blip>
          <a:stretch>
            <a:fillRect/>
          </a:stretch>
        </p:blipFill>
        <p:spPr>
          <a:xfrm>
            <a:off x="3592400" y="153550"/>
            <a:ext cx="5468500" cy="41013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fade">
                                      <p:cBhvr>
                                        <p:cTn id="7" dur="1000"/>
                                        <p:tgtEl>
                                          <p:spTgt spid="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1102</Words>
  <Application>Microsoft Macintosh PowerPoint</Application>
  <PresentationFormat>On-screen Show (16:9)</PresentationFormat>
  <Paragraphs>76</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Times New Roman</vt:lpstr>
      <vt:lpstr>Simple Dark</vt:lpstr>
      <vt:lpstr>PowerPoint Presentation</vt:lpstr>
      <vt:lpstr>Forget the syllabus (for now) … Today, we will focus on:</vt:lpstr>
      <vt:lpstr>Directions:</vt:lpstr>
      <vt:lpstr>PowerPoint Presentation</vt:lpstr>
      <vt:lpstr>Now that you’ve completed the first draft of your plan, here’s an example:</vt:lpstr>
      <vt:lpstr>Group Work</vt:lpstr>
      <vt:lpstr>As a group …</vt:lpstr>
      <vt:lpstr>To the winners:</vt:lpstr>
      <vt:lpstr>Credits: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Sandra Effinger</cp:lastModifiedBy>
  <cp:revision>5</cp:revision>
  <dcterms:modified xsi:type="dcterms:W3CDTF">2021-08-14T21:24:08Z</dcterms:modified>
</cp:coreProperties>
</file>